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igh Tower Text" panose="02040502050506030303" pitchFamily="18" charset="0"/>
      <p:regular r:id="rId13"/>
      <p:italic r:id="rId14"/>
    </p:embeddedFont>
    <p:embeddedFont>
      <p:font typeface="Impact" panose="020B0806030902050204" pitchFamily="34" charset="0"/>
      <p:regular r:id="rId15"/>
    </p:embeddedFont>
    <p:embeddedFont>
      <p:font typeface="Lora" pitchFamily="2" charset="0"/>
      <p:regular r:id="rId16"/>
    </p:embeddedFont>
    <p:embeddedFont>
      <p:font typeface="Source Sans 3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7" d="100"/>
          <a:sy n="37" d="100"/>
        </p:scale>
        <p:origin x="11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5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Impact" panose="020B0806030902050204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72823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Business Recommendations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Boost Subscriptions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60256" y="2508647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Promote exclusive benefits.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Customer Loyalty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60256" y="3944898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Reward repeat buyers.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4885611"/>
            <a:ext cx="30345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Review Discount Policy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60256" y="5381149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Balance sales with margins.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60256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Targeted Marketing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760256" y="6817400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Focus on high-revenue groups.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663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588300"/>
            <a:ext cx="3614618" cy="2129790"/>
          </a:xfrm>
          <a:prstGeom prst="roundRect">
            <a:avLst>
              <a:gd name="adj" fmla="val 6869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6324124" y="2557820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2293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7987725" y="240887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93919" y="3186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Goal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93919" y="3682246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Uncover insights </a:t>
            </a:r>
            <a:r>
              <a:rPr lang="en-US" sz="185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from 3900 </a:t>
            </a: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purchases.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78058" y="2588300"/>
            <a:ext cx="3614618" cy="2129790"/>
          </a:xfrm>
          <a:prstGeom prst="roundRect">
            <a:avLst>
              <a:gd name="adj" fmla="val 6869"/>
            </a:avLst>
          </a:prstGeom>
          <a:solidFill>
            <a:srgbClr val="FEF5E7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8058" y="2557820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2" name="Shape 9"/>
          <p:cNvSpPr/>
          <p:nvPr/>
        </p:nvSpPr>
        <p:spPr>
          <a:xfrm>
            <a:off x="11626275" y="22293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sp>
        <p:nvSpPr>
          <p:cNvPr id="13" name="Text 10"/>
          <p:cNvSpPr/>
          <p:nvPr/>
        </p:nvSpPr>
        <p:spPr>
          <a:xfrm>
            <a:off x="11841659" y="2408873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47853" y="3186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Purpose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47853" y="3682246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Guide strategic business decisions.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324124" y="5316379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FEF5E7"/>
          </a:solidFill>
          <a:ln/>
        </p:spPr>
      </p:sp>
      <p:sp>
        <p:nvSpPr>
          <p:cNvPr id="17" name="Shape 14"/>
          <p:cNvSpPr/>
          <p:nvPr/>
        </p:nvSpPr>
        <p:spPr>
          <a:xfrm>
            <a:off x="6324124" y="5285899"/>
            <a:ext cx="7468553" cy="121920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8" name="Shape 15"/>
          <p:cNvSpPr/>
          <p:nvPr/>
        </p:nvSpPr>
        <p:spPr>
          <a:xfrm>
            <a:off x="9699367" y="4957405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38512F"/>
          </a:solidFill>
          <a:ln/>
        </p:spPr>
      </p:sp>
      <p:sp>
        <p:nvSpPr>
          <p:cNvPr id="19" name="Text 16"/>
          <p:cNvSpPr/>
          <p:nvPr/>
        </p:nvSpPr>
        <p:spPr>
          <a:xfrm>
            <a:off x="9914751" y="513695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593919" y="59147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Focus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93919" y="6410325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Spending, segments, preferences, subscriptions.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44" y="514469"/>
            <a:ext cx="4402693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Dataset Summary</a:t>
            </a:r>
            <a:endParaRPr lang="en-US" sz="3450" dirty="0">
              <a:latin typeface="Aptos Display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4844" y="1513761"/>
            <a:ext cx="6432113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Rows:</a:t>
            </a:r>
            <a:r>
              <a:rPr lang="en-US" sz="14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 3,900</a:t>
            </a:r>
            <a:r>
              <a:rPr lang="en-US" sz="1450" b="1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Columns:</a:t>
            </a:r>
            <a:r>
              <a:rPr lang="en-US" sz="14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 18</a:t>
            </a:r>
            <a:endParaRPr lang="en-US" sz="1450" dirty="0">
              <a:latin typeface="Aptos Display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4844" y="2280999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Customer demographics</a:t>
            </a:r>
            <a:endParaRPr lang="en-US" sz="1450" dirty="0">
              <a:latin typeface="Aptos Display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54844" y="2645926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Purchase details</a:t>
            </a:r>
            <a:endParaRPr lang="en-US" sz="1450" dirty="0">
              <a:latin typeface="Aptos Display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4844" y="3010853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Shopping behavior</a:t>
            </a:r>
            <a:endParaRPr lang="en-US" sz="1450" dirty="0">
              <a:latin typeface="Aptos Display" panose="020B000402020202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063" y="1555909"/>
            <a:ext cx="6432113" cy="643211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1063" y="8198525"/>
            <a:ext cx="643211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Missing Data:</a:t>
            </a:r>
            <a:r>
              <a:rPr lang="en-US" sz="14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 37 values in Review Rating</a:t>
            </a:r>
            <a:endParaRPr lang="en-US" sz="14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822" y="808911"/>
            <a:ext cx="7282339" cy="565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Exploratory Data Analysis (Python)</a:t>
            </a:r>
            <a:endParaRPr lang="en-US" sz="355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2822" y="1662589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2822" y="1966317"/>
            <a:ext cx="7798356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672822" y="2108121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175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2822" y="2506147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Loading, initial exploration, missing data handling.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2822" y="3150156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2822" y="3453884"/>
            <a:ext cx="7798356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672822" y="3595688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Standardization</a:t>
            </a:r>
            <a:endParaRPr lang="en-US" sz="1750" dirty="0">
              <a:latin typeface="Aptos Display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72822" y="3993713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Renamed columns to snake case.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72822" y="4637722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72822" y="4941451"/>
            <a:ext cx="7798356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672822" y="5083254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175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72822" y="5481280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Age groups, purchase frequency.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72822" y="6125289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500" dirty="0">
              <a:latin typeface="Aptos Display" panose="020B00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72822" y="6429018"/>
            <a:ext cx="7798356" cy="2286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8" name="Text 15"/>
          <p:cNvSpPr/>
          <p:nvPr/>
        </p:nvSpPr>
        <p:spPr>
          <a:xfrm>
            <a:off x="672822" y="6570821"/>
            <a:ext cx="2261830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Integration</a:t>
            </a:r>
            <a:endParaRPr lang="en-US" sz="1750" dirty="0">
              <a:latin typeface="Aptos Display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72822" y="6968847"/>
            <a:ext cx="77983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Loaded into PostgreSQL for SQL analysis.</a:t>
            </a:r>
            <a:endParaRPr lang="en-US" sz="15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SQL Analysis: Key Business Questions</a:t>
            </a:r>
            <a:endParaRPr lang="en-US" sz="435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922675" y="2444532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00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Revenue by Gender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Comparing male vs. female customer revenue.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922675" y="3860423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589127" y="3884176"/>
            <a:ext cx="398966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High-Spending Discount Users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Customers with above-average spend despite discounts.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22675" y="5276314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89127" y="5300067"/>
            <a:ext cx="321980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Top 5 Products by Rating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Products with highest average review ratings.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922675" y="6692205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00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589127" y="6715958"/>
            <a:ext cx="348257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Shipping Type Comparison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Average purchase amounts for Standard vs. Express.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84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SQL Analysis: Deeper Insights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2725460"/>
            <a:ext cx="3614618" cy="2153126"/>
          </a:xfrm>
          <a:prstGeom prst="roundRect">
            <a:avLst>
              <a:gd name="adj" fmla="val 679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2725460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2995255"/>
            <a:ext cx="29835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Subscribers vs. Non-Subscribers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98959" y="3842742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Average spend and total revenue comparison.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1658" y="2725460"/>
            <a:ext cx="3614618" cy="2153126"/>
          </a:xfrm>
          <a:prstGeom prst="roundRect">
            <a:avLst>
              <a:gd name="adj" fmla="val 679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61178" y="2725460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5052893" y="2995255"/>
            <a:ext cx="29835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Discount-Dependent Products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052893" y="3842742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Top 5 products with highest discounted purchases.</a:t>
            </a:r>
            <a:endParaRPr lang="en-US" sz="1850" dirty="0">
              <a:latin typeface="Aptos Display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7724" y="5117902"/>
            <a:ext cx="3614618" cy="2153126"/>
          </a:xfrm>
          <a:prstGeom prst="roundRect">
            <a:avLst>
              <a:gd name="adj" fmla="val 679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07244" y="5117902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1198959" y="5387697"/>
            <a:ext cx="29835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Customer Segmentation</a:t>
            </a:r>
            <a:endParaRPr lang="en-US" sz="22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98959" y="6235184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New, Returning, Loyal based on purchase history.</a:t>
            </a:r>
            <a:endParaRPr lang="en-US" sz="18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4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793" y="3567827"/>
            <a:ext cx="8859203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SQL Analysis: Product &amp; Age Focus</a:t>
            </a:r>
            <a:endParaRPr lang="en-US" sz="430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18793" y="4606885"/>
            <a:ext cx="4174927" cy="2980968"/>
          </a:xfrm>
          <a:prstGeom prst="roundRect">
            <a:avLst>
              <a:gd name="adj" fmla="val 1177"/>
            </a:avLst>
          </a:prstGeom>
          <a:solidFill>
            <a:srgbClr val="F3E7D4"/>
          </a:solidFill>
          <a:ln/>
        </p:spPr>
      </p:sp>
      <p:sp>
        <p:nvSpPr>
          <p:cNvPr id="5" name="Shape 2"/>
          <p:cNvSpPr/>
          <p:nvPr/>
        </p:nvSpPr>
        <p:spPr>
          <a:xfrm>
            <a:off x="1052751" y="4840843"/>
            <a:ext cx="701873" cy="701873"/>
          </a:xfrm>
          <a:prstGeom prst="roundRect">
            <a:avLst>
              <a:gd name="adj" fmla="val 13026695"/>
            </a:avLst>
          </a:prstGeom>
          <a:solidFill>
            <a:srgbClr val="38512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5751" y="5033843"/>
            <a:ext cx="315754" cy="315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2751" y="5776674"/>
            <a:ext cx="368462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Top 3 Products per Category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52751" y="6261140"/>
            <a:ext cx="370701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Most purchased items within each category.</a:t>
            </a:r>
            <a:endParaRPr lang="en-US" sz="1800" dirty="0">
              <a:latin typeface="Aptos Display" panose="020B00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27677" y="4606885"/>
            <a:ext cx="4174927" cy="2980968"/>
          </a:xfrm>
          <a:prstGeom prst="roundRect">
            <a:avLst>
              <a:gd name="adj" fmla="val 1177"/>
            </a:avLst>
          </a:prstGeom>
          <a:solidFill>
            <a:srgbClr val="F3E7D4"/>
          </a:solidFill>
          <a:ln/>
        </p:spPr>
      </p:sp>
      <p:sp>
        <p:nvSpPr>
          <p:cNvPr id="10" name="Shape 6"/>
          <p:cNvSpPr/>
          <p:nvPr/>
        </p:nvSpPr>
        <p:spPr>
          <a:xfrm>
            <a:off x="5461635" y="4840843"/>
            <a:ext cx="701873" cy="701873"/>
          </a:xfrm>
          <a:prstGeom prst="roundRect">
            <a:avLst>
              <a:gd name="adj" fmla="val 13026695"/>
            </a:avLst>
          </a:prstGeom>
          <a:solidFill>
            <a:srgbClr val="38512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4635" y="5033843"/>
            <a:ext cx="315754" cy="3157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61635" y="5776674"/>
            <a:ext cx="3707011" cy="688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Repeat Buyers &amp; Subscriptions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461635" y="6605230"/>
            <a:ext cx="370701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Likelihood of subscription for frequent purchasers.</a:t>
            </a:r>
            <a:endParaRPr lang="en-US" sz="1800" dirty="0">
              <a:latin typeface="Aptos Display" panose="020B0004020202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9636562" y="4606885"/>
            <a:ext cx="4174927" cy="2980968"/>
          </a:xfrm>
          <a:prstGeom prst="roundRect">
            <a:avLst>
              <a:gd name="adj" fmla="val 1177"/>
            </a:avLst>
          </a:prstGeom>
          <a:solidFill>
            <a:srgbClr val="F3E7D4"/>
          </a:solidFill>
          <a:ln/>
        </p:spPr>
      </p:sp>
      <p:sp>
        <p:nvSpPr>
          <p:cNvPr id="15" name="Shape 10"/>
          <p:cNvSpPr/>
          <p:nvPr/>
        </p:nvSpPr>
        <p:spPr>
          <a:xfrm>
            <a:off x="9870519" y="4840843"/>
            <a:ext cx="701873" cy="701873"/>
          </a:xfrm>
          <a:prstGeom prst="roundRect">
            <a:avLst>
              <a:gd name="adj" fmla="val 13026695"/>
            </a:avLst>
          </a:prstGeom>
          <a:solidFill>
            <a:srgbClr val="38512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3520" y="5033843"/>
            <a:ext cx="315754" cy="3157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70519" y="5776674"/>
            <a:ext cx="2894409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Revenue by Age Group</a:t>
            </a:r>
            <a:endParaRPr lang="en-US" sz="2150" dirty="0">
              <a:latin typeface="Aptos Display" panose="020B00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870519" y="6261140"/>
            <a:ext cx="3707011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Total revenue contribution from each age group.</a:t>
            </a:r>
            <a:endParaRPr lang="en-US" sz="18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89437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Aptos Display" panose="020B0004020202020204" pitchFamily="34" charset="0"/>
                <a:ea typeface="Lora" pitchFamily="34" charset="-122"/>
                <a:cs typeface="Lora" pitchFamily="34" charset="-120"/>
              </a:rPr>
              <a:t>Interactive Dashboard in Power BI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Aptos Display" panose="020B0004020202020204" pitchFamily="34" charset="0"/>
                <a:ea typeface="Source Sans 3" pitchFamily="34" charset="-122"/>
                <a:cs typeface="Source Sans 3" pitchFamily="34" charset="-120"/>
              </a:rPr>
              <a:t>Visualizing insights for easy understanding.</a:t>
            </a:r>
            <a:endParaRPr lang="en-US" sz="18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39960" y="2422402"/>
            <a:ext cx="56542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</a:t>
            </a:r>
            <a:r>
              <a:rPr lang="en-US" sz="4400" dirty="0">
                <a:solidFill>
                  <a:srgbClr val="38512F"/>
                </a:solidFill>
                <a:latin typeface="High Tower Text" panose="02040502050506030303" pitchFamily="18" charset="0"/>
                <a:ea typeface="Lora" pitchFamily="34" charset="-122"/>
                <a:cs typeface="Lora" pitchFamily="34" charset="-120"/>
              </a:rPr>
              <a:t>Deep</a:t>
            </a: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Dive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93251" y="31264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closer look at the interactive data presentation.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092D7-383E-4177-D4B1-193ABEE5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00011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293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 Display</vt:lpstr>
      <vt:lpstr>Impact</vt:lpstr>
      <vt:lpstr>High Tower Text</vt:lpstr>
      <vt:lpstr>Lora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himesh tyagi</cp:lastModifiedBy>
  <cp:revision>7</cp:revision>
  <dcterms:created xsi:type="dcterms:W3CDTF">2025-12-05T12:00:26Z</dcterms:created>
  <dcterms:modified xsi:type="dcterms:W3CDTF">2025-12-06T06:11:16Z</dcterms:modified>
</cp:coreProperties>
</file>